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613" r:id="rId2"/>
    <p:sldId id="617" r:id="rId3"/>
    <p:sldId id="375" r:id="rId4"/>
    <p:sldId id="380" r:id="rId5"/>
    <p:sldId id="381" r:id="rId6"/>
    <p:sldId id="382" r:id="rId7"/>
    <p:sldId id="383" r:id="rId8"/>
    <p:sldId id="384" r:id="rId9"/>
    <p:sldId id="419" r:id="rId10"/>
    <p:sldId id="385" r:id="rId11"/>
    <p:sldId id="386" r:id="rId12"/>
    <p:sldId id="387" r:id="rId13"/>
    <p:sldId id="388" r:id="rId14"/>
    <p:sldId id="389" r:id="rId15"/>
    <p:sldId id="390" r:id="rId16"/>
    <p:sldId id="391" r:id="rId17"/>
    <p:sldId id="392" r:id="rId18"/>
    <p:sldId id="393" r:id="rId19"/>
    <p:sldId id="394" r:id="rId20"/>
    <p:sldId id="395" r:id="rId21"/>
    <p:sldId id="396" r:id="rId22"/>
    <p:sldId id="397" r:id="rId23"/>
    <p:sldId id="398" r:id="rId24"/>
    <p:sldId id="399" r:id="rId25"/>
    <p:sldId id="418" r:id="rId26"/>
    <p:sldId id="400" r:id="rId27"/>
    <p:sldId id="401" r:id="rId28"/>
    <p:sldId id="402" r:id="rId29"/>
    <p:sldId id="403" r:id="rId30"/>
    <p:sldId id="404" r:id="rId31"/>
    <p:sldId id="405" r:id="rId32"/>
    <p:sldId id="406" r:id="rId33"/>
    <p:sldId id="407" r:id="rId34"/>
    <p:sldId id="408" r:id="rId35"/>
    <p:sldId id="409" r:id="rId36"/>
    <p:sldId id="410" r:id="rId37"/>
    <p:sldId id="411" r:id="rId38"/>
    <p:sldId id="412" r:id="rId39"/>
    <p:sldId id="413" r:id="rId40"/>
    <p:sldId id="414" r:id="rId41"/>
    <p:sldId id="415" r:id="rId42"/>
    <p:sldId id="416" r:id="rId43"/>
    <p:sldId id="417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DAE1"/>
    <a:srgbClr val="FFFFFF"/>
    <a:srgbClr val="D7E9ED"/>
    <a:srgbClr val="95C5CF"/>
    <a:srgbClr val="4A94A4"/>
    <a:srgbClr val="428592"/>
    <a:srgbClr val="26525B"/>
    <a:srgbClr val="000000"/>
    <a:srgbClr val="26525A"/>
    <a:srgbClr val="468D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589"/>
    <p:restoredTop sz="96405"/>
  </p:normalViewPr>
  <p:slideViewPr>
    <p:cSldViewPr snapToGrid="0">
      <p:cViewPr varScale="1">
        <p:scale>
          <a:sx n="160" d="100"/>
          <a:sy n="160" d="100"/>
        </p:scale>
        <p:origin x="1184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75" d="100"/>
          <a:sy n="175" d="100"/>
        </p:scale>
        <p:origin x="3392" y="-12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546CD-0611-7545-8F55-072F0299D807}" type="datetimeFigureOut">
              <a:rPr lang="en-US" smtClean="0"/>
              <a:t>11/9/21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A3637-B08E-7B43-A90A-62B08360F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74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38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DAE32C0-5D64-4B76-9636-937760019AAE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EAE2CC-71B5-49D5-9470-D237C3A6A749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01FCE7-29BB-45EC-95D4-6D77AED9F268}" type="slidenum">
              <a:rPr lang="en-CA" smtClean="0"/>
              <a:pPr>
                <a:defRPr/>
              </a:pPr>
              <a:t>14</a:t>
            </a:fld>
            <a:endParaRPr lang="en-CA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2AD7A7-2F4B-4B2B-BB89-93C905F310AF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36A42D-7C1C-4FFD-826C-CB5EA77AA3C0}" type="slidenum">
              <a:rPr lang="en-CA" smtClean="0"/>
              <a:pPr>
                <a:defRPr/>
              </a:pPr>
              <a:t>16</a:t>
            </a:fld>
            <a:endParaRPr lang="en-CA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75134E-461B-4B46-AAFD-88532AC1E1A2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EFB73D-414F-4A4E-B1B6-79E514859267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66135F-B166-4696-887E-D559C7DECAA8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759026-3CC9-4BC4-954C-2A31126DA436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2104E5-61CD-4A0A-AA30-B20252D5CC3F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21F18B-79E9-4A04-9F69-1B9D8A4C440A}" type="slidenum">
              <a:rPr lang="en-CA" smtClean="0"/>
              <a:pPr>
                <a:defRPr/>
              </a:pPr>
              <a:t>3</a:t>
            </a:fld>
            <a:endParaRPr lang="en-CA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37718F-D10F-455A-87ED-A9F1944F23C9}" type="slidenum">
              <a:rPr lang="en-CA" smtClean="0"/>
              <a:pPr>
                <a:defRPr/>
              </a:pPr>
              <a:t>22</a:t>
            </a:fld>
            <a:endParaRPr lang="en-CA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9FD9F0-DB02-47D0-BF8B-61A77B929AF0}" type="slidenum">
              <a:rPr lang="en-CA" smtClean="0"/>
              <a:pPr>
                <a:defRPr/>
              </a:pPr>
              <a:t>23</a:t>
            </a:fld>
            <a:endParaRPr lang="en-CA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611E414-F21B-430C-AF8B-D7C52C213954}" type="slidenum">
              <a:rPr lang="en-CA" smtClean="0"/>
              <a:pPr>
                <a:defRPr/>
              </a:pPr>
              <a:t>24</a:t>
            </a:fld>
            <a:endParaRPr lang="en-CA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611E414-F21B-430C-AF8B-D7C52C213954}" type="slidenum">
              <a:rPr lang="en-CA" smtClean="0"/>
              <a:pPr>
                <a:defRPr/>
              </a:pPr>
              <a:t>25</a:t>
            </a:fld>
            <a:endParaRPr lang="en-CA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75D96C8-3644-4B23-92CA-D252BE35A3C3}" type="slidenum">
              <a:rPr lang="en-CA" smtClean="0"/>
              <a:pPr>
                <a:defRPr/>
              </a:pPr>
              <a:t>26</a:t>
            </a:fld>
            <a:endParaRPr lang="en-CA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59A87AB-EDF7-4287-B957-13751F581027}" type="slidenum">
              <a:rPr lang="en-CA" smtClean="0"/>
              <a:pPr>
                <a:defRPr/>
              </a:pPr>
              <a:t>27</a:t>
            </a:fld>
            <a:endParaRPr lang="en-CA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0C840B-467B-415D-92DA-DA0DBA73B2B1}" type="slidenum">
              <a:rPr lang="en-CA" smtClean="0"/>
              <a:pPr>
                <a:defRPr/>
              </a:pPr>
              <a:t>28</a:t>
            </a:fld>
            <a:endParaRPr lang="en-CA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C39132-54F8-445C-A1C5-49658A9E6501}" type="slidenum">
              <a:rPr lang="en-CA" smtClean="0"/>
              <a:pPr>
                <a:defRPr/>
              </a:pPr>
              <a:t>29</a:t>
            </a:fld>
            <a:endParaRPr lang="en-CA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203C8A-F3B5-4970-BC35-8FAF3B2B062C}" type="slidenum">
              <a:rPr lang="en-CA" smtClean="0"/>
              <a:pPr>
                <a:defRPr/>
              </a:pPr>
              <a:t>30</a:t>
            </a:fld>
            <a:endParaRPr lang="en-CA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81C4814-791C-4178-A8E1-8E95C33BDCB1}" type="slidenum">
              <a:rPr lang="en-CA" smtClean="0"/>
              <a:pPr>
                <a:defRPr/>
              </a:pPr>
              <a:t>31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B64ABD-EC89-479C-8949-A3518223425F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CAAB57-D158-4BE6-875C-84EA89C6DBF4}" type="slidenum">
              <a:rPr lang="en-CA" smtClean="0"/>
              <a:pPr>
                <a:defRPr/>
              </a:pPr>
              <a:t>32</a:t>
            </a:fld>
            <a:endParaRPr lang="en-CA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3944B1-181D-4BA2-8600-111002EF5822}" type="slidenum">
              <a:rPr lang="en-CA" smtClean="0"/>
              <a:pPr>
                <a:defRPr/>
              </a:pPr>
              <a:t>33</a:t>
            </a:fld>
            <a:endParaRPr lang="en-CA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ED23E3-9648-4450-B5CB-7DE28EF21CE6}" type="slidenum">
              <a:rPr lang="en-CA" smtClean="0"/>
              <a:pPr>
                <a:defRPr/>
              </a:pPr>
              <a:t>34</a:t>
            </a:fld>
            <a:endParaRPr lang="en-CA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AEF4DD-7FE2-4E0C-A6D7-84EB3B61D75A}" type="slidenum">
              <a:rPr lang="en-CA" smtClean="0"/>
              <a:pPr>
                <a:defRPr/>
              </a:pPr>
              <a:t>35</a:t>
            </a:fld>
            <a:endParaRPr lang="en-CA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8BBD9D-93D5-4B96-91FB-C69D1E0A4F83}" type="slidenum">
              <a:rPr lang="en-CA" smtClean="0"/>
              <a:pPr>
                <a:defRPr/>
              </a:pPr>
              <a:t>36</a:t>
            </a:fld>
            <a:endParaRPr lang="en-CA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DB2DB57-1D95-4D77-8296-D3FC5A3B39CB}" type="slidenum">
              <a:rPr lang="en-CA" smtClean="0"/>
              <a:pPr>
                <a:defRPr/>
              </a:pPr>
              <a:t>37</a:t>
            </a:fld>
            <a:endParaRPr lang="en-CA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BDABBB-B1AD-4C8A-B787-39A366718F1A}" type="slidenum">
              <a:rPr lang="en-CA" smtClean="0"/>
              <a:pPr>
                <a:defRPr/>
              </a:pPr>
              <a:t>38</a:t>
            </a:fld>
            <a:endParaRPr lang="en-CA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2C88762-B47E-4692-80DE-D60708F5AE6D}" type="slidenum">
              <a:rPr lang="en-CA" smtClean="0"/>
              <a:pPr>
                <a:defRPr/>
              </a:pPr>
              <a:t>39</a:t>
            </a:fld>
            <a:endParaRPr lang="en-CA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88251E6-7DE5-49FC-87F5-919FA30D1344}" type="slidenum">
              <a:rPr lang="en-CA" smtClean="0"/>
              <a:pPr>
                <a:defRPr/>
              </a:pPr>
              <a:t>40</a:t>
            </a:fld>
            <a:endParaRPr lang="en-CA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CDE4D5-22D4-42B3-8510-7E279249546A}" type="slidenum">
              <a:rPr lang="en-CA" smtClean="0"/>
              <a:pPr>
                <a:defRPr/>
              </a:pPr>
              <a:t>41</a:t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353756-2EEB-4B0D-A49B-B625459D3845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A88ACD-6912-4C25-A69F-F3AA72F747DC}" type="slidenum">
              <a:rPr lang="en-CA" smtClean="0"/>
              <a:pPr>
                <a:defRPr/>
              </a:pPr>
              <a:t>42</a:t>
            </a:fld>
            <a:endParaRPr lang="en-CA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9CF3C8-2A1A-4E1A-9B8F-06B04E8AE65A}" type="slidenum">
              <a:rPr lang="en-CA" smtClean="0"/>
              <a:pPr>
                <a:defRPr/>
              </a:pPr>
              <a:t>43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87F9D7-B62D-40DD-8ACD-E5D3A2F19A57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6D7D85-D3DA-4913-87DF-D3F6909DF9BF}" type="slidenum">
              <a:rPr lang="en-CA" smtClean="0"/>
              <a:pPr>
                <a:defRPr/>
              </a:pPr>
              <a:t>7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F3EA259-7745-4AE4-9A92-453ED977EE69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78549A-2789-49F9-B4C0-CEF731731C76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10315A-8B51-48CE-8A85-DE0BA516B2C0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7B3C9-7587-400B-9089-7D6809A8E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490DD-AF35-4587-B9D1-45880B35A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77CEA-0F08-414B-85DA-AD475AA6C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3E4A9-EA34-4567-B147-19B31A851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FBDAB-5AE3-464F-850D-FA7CF8C03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9A9877-0EC0-6B43-881F-20D3F586DF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3026" b="22635"/>
          <a:stretch/>
        </p:blipFill>
        <p:spPr>
          <a:xfrm>
            <a:off x="0" y="4470400"/>
            <a:ext cx="12192000" cy="238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922828-6DB3-BB47-A5D5-D16685AE1266}"/>
              </a:ext>
            </a:extLst>
          </p:cNvPr>
          <p:cNvCxnSpPr>
            <a:cxnSpLocks/>
          </p:cNvCxnSpPr>
          <p:nvPr userDrawn="1"/>
        </p:nvCxnSpPr>
        <p:spPr>
          <a:xfrm>
            <a:off x="1524000" y="2496618"/>
            <a:ext cx="914400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77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6B3B-2EE8-413C-AEA9-00A7F5B0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D52A2-4981-453B-8E40-388997381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96B23-F8EC-4AF7-860F-1B81BEA00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51F13-26D7-4F75-A69F-318D3808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51EE4-67A6-4519-A097-EBE2D9EE8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8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2BCC41-7250-4AB4-B8F3-B870458CF3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9BD655-0285-45AF-B586-88C5C117D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7C908-D48E-477D-BD83-D17831A8B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E4267-80A7-4BD6-9D8A-3B8E0D015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02BE3-BAA5-4467-A768-40AA633BC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53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4AD06-00F0-4163-B5B0-388C5E999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006475"/>
          </a:xfrm>
        </p:spPr>
        <p:txBody>
          <a:bodyPr>
            <a:normAutofit/>
          </a:bodyPr>
          <a:lstStyle>
            <a:lvl1pPr>
              <a:defRPr sz="4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1320-718B-4A8C-BCD6-5C636262C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471011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1ED62-8EC8-4837-8D9D-83B8B216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6C281-F3EB-4689-82AE-7DF691AEE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9F5B2-7E66-4A6D-B7E7-BDCF7CB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master_bluesidebar.eps">
            <a:extLst>
              <a:ext uri="{FF2B5EF4-FFF2-40B4-BE49-F238E27FC236}">
                <a16:creationId xmlns:a16="http://schemas.microsoft.com/office/drawing/2014/main" id="{C67F982E-175C-854E-AE44-6563B6026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70945F8-FA5E-BD4C-B85E-079CF68BD32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741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70B6B-A3DD-445F-B3AD-713250EF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6F9CC-3B71-43C8-9C61-1625ECC20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DE658-772C-4C1A-9320-5ADBBF245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087A3-385C-4E4C-BE8D-86A29799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6E31D-5A28-412B-A42B-151E3858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1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0881-F277-4A4F-99FC-BB81FC79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FE642-6C27-43DA-8F2A-AA0DE0379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E5B62-6FF7-4867-8A4B-DA2245A45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D40964-CEB0-41E0-938F-45F795FB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AE6C7-DC66-45B7-8C47-539EE759D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C33A2-1CB9-4FA0-A57F-A2C6B21F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55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FA06-9A5E-4F69-BB47-F6F782F22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07E60-BF84-4F02-B48F-E47252646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77017-E975-4C86-A998-CBE8BA8D6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E6722-AA3A-4DA3-8B7E-7E14613639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BACFAF-81EB-4E48-A140-B998C5B26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466816-E31F-4CFF-9425-5A2DF34DB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569C1-09A8-44CF-BF37-8438D248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1EEC0-A903-44CA-A137-A025A64C7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6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1E3D-53FE-4E14-911B-1FD1767F3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DB257E-1EF7-47FA-AFDF-02522B412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EC39A-33A7-44F0-BB90-58D79BE13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F787F-858B-48DE-B005-40B2D6685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2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413D3A-3C17-493D-9D6B-38590483B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CEC6B2-EFEF-4325-9347-421330B6A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4B540-2BFA-4DB0-B445-01FA7785F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26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EF9B-1E8A-4145-BD80-65C32FCD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91F1F-DE67-4D48-AAEF-F07261665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79707-49DB-4FFA-9EE0-7D506E0DE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74BF2-494E-47DC-9EA2-57BD686D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D2759-2D89-447E-A96D-AC1481794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E77C4-09CB-42A0-B7FF-689DF117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64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A3526-62C5-4413-BA99-66C29734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791C0C-975F-4D26-9315-CBAF7FEF7E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05C5D-FAAB-4342-BB7F-4A04A91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552DD-2F27-47AC-951B-A6EA84CD9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EDCFE-FA9C-4188-AAC4-FBBCA9C60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AD5D0-9FF2-4617-A44F-64927DDB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90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0C16CA-149A-4554-A7AC-6378DFDBA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D363A-813E-4BB3-889B-1C499FDAA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00179"/>
            <a:ext cx="10515600" cy="4776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BF87A-DE19-4D5C-9AE2-525B279B1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A369C-CB3F-4260-86E8-FD3F54C73225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80B64-0FEF-47A9-B912-97DDB82F3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C032B-1D13-4647-9C70-987EDB3CB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76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2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3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D026E-7F51-6F43-8EE2-36F321A34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925" y="778475"/>
            <a:ext cx="10401300" cy="1402749"/>
          </a:xfrm>
        </p:spPr>
        <p:txBody>
          <a:bodyPr anchor="ctr">
            <a:no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CS 2420: Heap Sort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189274-9BB6-0B4C-9E6B-40385AF91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80507"/>
            <a:ext cx="9144000" cy="1655762"/>
          </a:xfrm>
        </p:spPr>
        <p:txBody>
          <a:bodyPr>
            <a:normAutofit/>
          </a:bodyPr>
          <a:lstStyle/>
          <a:p>
            <a:r>
              <a:rPr lang="en-US" sz="2600" dirty="0"/>
              <a:t>Dr. Tsung-Wei (TW) Huang</a:t>
            </a:r>
          </a:p>
          <a:p>
            <a:r>
              <a:rPr lang="en-US" sz="2600" dirty="0"/>
              <a:t>Department of Electrical and Computer Engineering</a:t>
            </a:r>
          </a:p>
          <a:p>
            <a:r>
              <a:rPr lang="en-US" sz="2600" dirty="0"/>
              <a:t>University of Utah, Salt Lake City, UT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583918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In-place Heapification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Let’s work bottom-up:  each leaf node is a max heap on its own</a:t>
            </a:r>
          </a:p>
        </p:txBody>
      </p:sp>
      <p:pic>
        <p:nvPicPr>
          <p:cNvPr id="18436" name="Picture 13" descr="heapify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538" y="2989263"/>
            <a:ext cx="5694362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6670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4" descr="heapify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3" y="3357563"/>
            <a:ext cx="5688012" cy="201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In-place </a:t>
            </a:r>
            <a:r>
              <a:rPr lang="en-US" altLang="en-US" dirty="0" err="1">
                <a:latin typeface="Arial" charset="0"/>
                <a:cs typeface="Arial" charset="0"/>
              </a:rPr>
              <a:t>Heapification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Starting at the back, we note that all leaf nodes are trivial heaps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Also, the subtree with 87 as the root is a max-heap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783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4" descr="heapify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3" y="3357563"/>
            <a:ext cx="5688012" cy="201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In-place Heapification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subtree with 23 is not a max-heap, but swapping it with 55 creates a max-heap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This process is termed </a:t>
            </a:r>
            <a:r>
              <a:rPr lang="en-US" altLang="en-US" i="1">
                <a:latin typeface="Arial" charset="0"/>
                <a:cs typeface="Arial" charset="0"/>
              </a:rPr>
              <a:t>percolating down</a:t>
            </a:r>
            <a:endParaRPr lang="en-US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271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4" descr="heapify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3" y="3357563"/>
            <a:ext cx="5688012" cy="201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In-place </a:t>
            </a:r>
            <a:r>
              <a:rPr lang="en-US" altLang="en-US" dirty="0" err="1">
                <a:latin typeface="Arial" charset="0"/>
                <a:cs typeface="Arial" charset="0"/>
              </a:rPr>
              <a:t>Heapification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subtree with 3 as the root is not max-heap, but we can swap 3 and the maximum of its children: 86</a:t>
            </a:r>
          </a:p>
          <a:p>
            <a:endParaRPr lang="en-US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824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In-place Heapification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Starting with the next higher level, the subtree with root 48 can be turned into a max-heap by swapping 48 and 99</a:t>
            </a:r>
          </a:p>
          <a:p>
            <a:endParaRPr lang="en-US" altLang="en-US">
              <a:latin typeface="Arial" charset="0"/>
              <a:cs typeface="Arial" charset="0"/>
            </a:endParaRPr>
          </a:p>
        </p:txBody>
      </p:sp>
      <p:pic>
        <p:nvPicPr>
          <p:cNvPr id="22532" name="Picture 5" descr="heapify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3" y="3357563"/>
            <a:ext cx="5688012" cy="201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3480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6" descr="heapify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3" y="3357563"/>
            <a:ext cx="5688012" cy="201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In-place Heapification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Similarly, swapping 61 and 95 creates a max-heap of the next subtree</a:t>
            </a:r>
          </a:p>
          <a:p>
            <a:endParaRPr lang="en-US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452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7" descr="heapify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3" y="3357563"/>
            <a:ext cx="5688012" cy="201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In-place Heapification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As does swapping 35 and 92</a:t>
            </a:r>
          </a:p>
        </p:txBody>
      </p:sp>
    </p:spTree>
    <p:extLst>
      <p:ext uri="{BB962C8B-B14F-4D97-AF65-F5344CB8AC3E}">
        <p14:creationId xmlns:p14="http://schemas.microsoft.com/office/powerpoint/2010/main" val="2729568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8" descr="heapify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3" y="3357563"/>
            <a:ext cx="5688012" cy="201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In-place Heapification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subtree with root 24 may be converted into a max-heap by first swapping 24 and 86 and then swapping 24 and 28</a:t>
            </a:r>
          </a:p>
          <a:p>
            <a:endParaRPr lang="en-US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865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9" descr="heapify0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3" y="3357563"/>
            <a:ext cx="5688012" cy="201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In-place Heapification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right-most subtree of the next higher level may be turned into a max-heap by swapping 77 and 99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541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0" descr="heapify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3" y="3357563"/>
            <a:ext cx="5688012" cy="201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In-place Heapification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However, to turn the next subtree into a max-heap requires that 13 be percolated down to a leaf node</a:t>
            </a:r>
          </a:p>
        </p:txBody>
      </p:sp>
    </p:spTree>
    <p:extLst>
      <p:ext uri="{BB962C8B-B14F-4D97-AF65-F5344CB8AC3E}">
        <p14:creationId xmlns:p14="http://schemas.microsoft.com/office/powerpoint/2010/main" val="1727969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760C6-2D4E-5E4F-BD18-62D440BBC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0E5D5-C282-7344-A62F-8F129A053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This topic covers the simplest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))</a:t>
            </a:r>
            <a:r>
              <a:rPr lang="en-US" altLang="en-US" dirty="0">
                <a:latin typeface="Arial" charset="0"/>
                <a:cs typeface="Arial" charset="0"/>
              </a:rPr>
              <a:t> sorting algorithm:  </a:t>
            </a:r>
            <a:r>
              <a:rPr lang="en-US" altLang="en-US" i="1" dirty="0">
                <a:latin typeface="Arial" charset="0"/>
                <a:cs typeface="Arial" charset="0"/>
              </a:rPr>
              <a:t>heap sort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r>
              <a:rPr lang="en-US" altLang="en-US" dirty="0">
                <a:latin typeface="Arial" charset="0"/>
                <a:cs typeface="Arial" charset="0"/>
              </a:rPr>
              <a:t>We will: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define the strategy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analyze the run time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convert an unsorted list into a heap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cover some examples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r>
              <a:rPr lang="en-US" altLang="en-US" dirty="0">
                <a:latin typeface="Arial" charset="0"/>
                <a:cs typeface="Arial" charset="0"/>
              </a:rPr>
              <a:t>Bonus:  may be performed in place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4B13E40-FA7D-DF47-A4A3-F62980584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01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1" descr="heapify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3" y="3357563"/>
            <a:ext cx="5688012" cy="201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In-place Heapification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root need only be percolated down by two levels</a:t>
            </a:r>
          </a:p>
          <a:p>
            <a:endParaRPr lang="en-US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116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In-place Heapification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final product is a max-heap</a:t>
            </a:r>
          </a:p>
        </p:txBody>
      </p:sp>
      <p:pic>
        <p:nvPicPr>
          <p:cNvPr id="29700" name="Picture 5" descr="heapify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3" y="3357563"/>
            <a:ext cx="5688012" cy="201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7948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Run-time Analysis of Heapify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Considering a perfect tree of height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>
                <a:latin typeface="Arial" charset="0"/>
                <a:cs typeface="Arial" charset="0"/>
              </a:rPr>
              <a:t>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maximum number of swaps which a second-lowest level would experience is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1</a:t>
            </a:r>
            <a:r>
              <a:rPr lang="en-US" altLang="en-US" dirty="0">
                <a:latin typeface="Arial" charset="0"/>
                <a:cs typeface="Arial" charset="0"/>
              </a:rPr>
              <a:t>, the next higher level,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dirty="0">
                <a:latin typeface="Arial" charset="0"/>
                <a:cs typeface="Arial" charset="0"/>
              </a:rPr>
              <a:t>, and so on</a:t>
            </a:r>
            <a:endParaRPr lang="en-US" altLang="en-US" dirty="0">
              <a:latin typeface="Times New Roman" pitchFamily="18" charset="0"/>
              <a:cs typeface="Arial" charset="0"/>
            </a:endParaRPr>
          </a:p>
        </p:txBody>
      </p:sp>
      <p:pic>
        <p:nvPicPr>
          <p:cNvPr id="30724" name="Picture 6" descr="Heapif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550" y="3379788"/>
            <a:ext cx="5951538" cy="199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4618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Run-time Analysis of </a:t>
            </a:r>
            <a:r>
              <a:rPr lang="en-US" altLang="en-US" dirty="0" err="1">
                <a:latin typeface="Arial" charset="0"/>
                <a:cs typeface="Arial" charset="0"/>
              </a:rPr>
              <a:t>Heapify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At depth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k</a:t>
            </a:r>
            <a:r>
              <a:rPr lang="en-US" altLang="en-US" dirty="0">
                <a:latin typeface="Arial" charset="0"/>
                <a:cs typeface="Arial" charset="0"/>
              </a:rPr>
              <a:t>, there are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i="1" baseline="30000" dirty="0">
                <a:latin typeface="Times New Roman" pitchFamily="18" charset="0"/>
                <a:cs typeface="Arial" charset="0"/>
              </a:rPr>
              <a:t>k</a:t>
            </a:r>
            <a:r>
              <a:rPr lang="en-US" altLang="en-US" dirty="0">
                <a:latin typeface="Arial" charset="0"/>
                <a:cs typeface="Arial" charset="0"/>
              </a:rPr>
              <a:t> nodes and in the worst case, all of these nodes would have to percolated down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–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k</a:t>
            </a:r>
            <a:r>
              <a:rPr lang="en-US" altLang="en-US" dirty="0">
                <a:latin typeface="Arial" charset="0"/>
                <a:cs typeface="Arial" charset="0"/>
              </a:rPr>
              <a:t> levels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 the worst case, this would require a total of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i="1" baseline="30000" dirty="0">
                <a:latin typeface="Times New Roman" pitchFamily="18" charset="0"/>
                <a:cs typeface="Arial" charset="0"/>
              </a:rPr>
              <a:t>k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–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k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swaps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Writing this sum mathematically, we get: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2773337"/>
              </p:ext>
            </p:extLst>
          </p:nvPr>
        </p:nvGraphicFramePr>
        <p:xfrm>
          <a:off x="4460155" y="4068662"/>
          <a:ext cx="3562270" cy="8465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Equation" r:id="rId4" imgW="2031840" imgH="482400" progId="Equation.3">
                  <p:embed/>
                </p:oleObj>
              </mc:Choice>
              <mc:Fallback>
                <p:oleObj name="Equation" r:id="rId4" imgW="2031840" imgH="482400" progId="Equation.3">
                  <p:embed/>
                  <p:pic>
                    <p:nvPicPr>
                      <p:cNvPr id="20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0155" y="4068662"/>
                        <a:ext cx="3562270" cy="8465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5633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Run-time Analysis of Heapify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Recall that for a perfect tree,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= 2</a:t>
            </a:r>
            <a:r>
              <a:rPr lang="en-US" altLang="en-US" i="1" baseline="30000" dirty="0">
                <a:latin typeface="Times New Roman" pitchFamily="18" charset="0"/>
                <a:cs typeface="Arial" charset="0"/>
              </a:rPr>
              <a:t>h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 + 1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– 1</a:t>
            </a:r>
            <a:r>
              <a:rPr lang="en-US" altLang="en-US" dirty="0">
                <a:latin typeface="Arial" charset="0"/>
                <a:cs typeface="Arial" charset="0"/>
              </a:rPr>
              <a:t> and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+ 1 = lg(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+ 1)</a:t>
            </a:r>
            <a:r>
              <a:rPr lang="en-US" altLang="en-US" dirty="0">
                <a:latin typeface="Arial" charset="0"/>
                <a:cs typeface="Arial" charset="0"/>
              </a:rPr>
              <a:t>, therefore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Each swap requires two comparisons (which child is greatest), so there is a maximum of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Arial" charset="0"/>
                <a:cs typeface="Arial" charset="0"/>
              </a:rPr>
              <a:t> (or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) comparisons</a:t>
            </a:r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4554538" y="2432051"/>
          <a:ext cx="2908300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Equation" r:id="rId4" imgW="1562040" imgH="393480" progId="Equation.DSMT4">
                  <p:embed/>
                </p:oleObj>
              </mc:Choice>
              <mc:Fallback>
                <p:oleObj name="Equation" r:id="rId4" imgW="1562040" imgH="393480" progId="Equation.DSMT4">
                  <p:embed/>
                  <p:pic>
                    <p:nvPicPr>
                      <p:cNvPr id="307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4538" y="2432051"/>
                        <a:ext cx="2908300" cy="73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1386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Run-time Analysis of Heapify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Note that if we go the other way (treat the first entry as a max heap and then continually insert new elements into that heap, the run time is at worst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It is significantly better to start at the back</a:t>
            </a:r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6354014"/>
              </p:ext>
            </p:extLst>
          </p:nvPr>
        </p:nvGraphicFramePr>
        <p:xfrm>
          <a:off x="3238501" y="2934778"/>
          <a:ext cx="5554663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Equation" r:id="rId4" imgW="2984400" imgH="927000" progId="Equation.DSMT4">
                  <p:embed/>
                </p:oleObj>
              </mc:Choice>
              <mc:Fallback>
                <p:oleObj name="Equation" r:id="rId4" imgW="2984400" imgH="927000" progId="Equation.DSMT4">
                  <p:embed/>
                  <p:pic>
                    <p:nvPicPr>
                      <p:cNvPr id="307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1" y="2934778"/>
                        <a:ext cx="5554663" cy="172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1386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 Heap Sort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Let us look at this example:  we must convert the unordered array with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= 10</a:t>
            </a:r>
            <a:r>
              <a:rPr lang="en-US" altLang="en-US" dirty="0">
                <a:latin typeface="Arial" charset="0"/>
                <a:cs typeface="Arial" charset="0"/>
              </a:rPr>
              <a:t> elements into a max-heap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None of the leaf nodes need to be percolated down, and the first non-leaf node is in position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/2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Thus, we start with position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10/2 = 5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31749" name="Picture 5" descr="heapsort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6" y="2428876"/>
            <a:ext cx="3313113" cy="42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2861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 Heap Sort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compare 3 with its child and swap them</a:t>
            </a:r>
          </a:p>
        </p:txBody>
      </p:sp>
      <p:pic>
        <p:nvPicPr>
          <p:cNvPr id="32772" name="Picture 5" descr="heapify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6" y="2708275"/>
            <a:ext cx="2906713" cy="102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2877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 Heap Sort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compare 17 with its two children and swap it with the maximum child (70)</a:t>
            </a:r>
          </a:p>
        </p:txBody>
      </p:sp>
      <p:pic>
        <p:nvPicPr>
          <p:cNvPr id="33796" name="Picture 6" descr="heapify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6" y="2708275"/>
            <a:ext cx="2906713" cy="102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0778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 Heap Sort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compare 28 with its two children, 63 and 34, and swap it with the largest child</a:t>
            </a:r>
          </a:p>
        </p:txBody>
      </p:sp>
      <p:pic>
        <p:nvPicPr>
          <p:cNvPr id="34820" name="Picture 7" descr="heapify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188" y="2725739"/>
            <a:ext cx="2906712" cy="102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113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Heap Sort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Recall that inserting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Arial" charset="0"/>
                <a:cs typeface="Arial" charset="0"/>
              </a:rPr>
              <a:t> objects into a min-heap and then taking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Arial" charset="0"/>
                <a:cs typeface="Arial" charset="0"/>
              </a:rPr>
              <a:t> objects will result in them coming out in order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Strategy:  given an unsorted list with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Arial" charset="0"/>
                <a:cs typeface="Arial" charset="0"/>
              </a:rPr>
              <a:t> objects, place them into a heap, and take them out</a:t>
            </a:r>
          </a:p>
        </p:txBody>
      </p:sp>
    </p:spTree>
    <p:extLst>
      <p:ext uri="{BB962C8B-B14F-4D97-AF65-F5344CB8AC3E}">
        <p14:creationId xmlns:p14="http://schemas.microsoft.com/office/powerpoint/2010/main" val="15707386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 Heap Sort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compare 52 with its children, swap it with the largest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Recursing, no further swaps are needed</a:t>
            </a:r>
          </a:p>
        </p:txBody>
      </p:sp>
      <p:pic>
        <p:nvPicPr>
          <p:cNvPr id="35844" name="Picture 8" descr="heapify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6" y="2708275"/>
            <a:ext cx="2906713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0594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 Heap Sort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Finally, we swap the root with its largest child, and recurse, swapping 46 again with 81, and then again with 70</a:t>
            </a:r>
          </a:p>
        </p:txBody>
      </p:sp>
      <p:pic>
        <p:nvPicPr>
          <p:cNvPr id="36868" name="Picture 4" descr="heapify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6" y="2746375"/>
            <a:ext cx="2906713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7189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Heap Sort Example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have now converted the unsorted array</a:t>
            </a:r>
            <a:br>
              <a:rPr lang="en-US" altLang="en-US">
                <a:latin typeface="Arial" charset="0"/>
                <a:cs typeface="Arial" charset="0"/>
              </a:rPr>
            </a:br>
            <a:br>
              <a:rPr lang="en-US" altLang="en-US">
                <a:latin typeface="Arial" charset="0"/>
                <a:cs typeface="Arial" charset="0"/>
              </a:rPr>
            </a:b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into a max-heap:</a:t>
            </a:r>
          </a:p>
        </p:txBody>
      </p:sp>
      <p:pic>
        <p:nvPicPr>
          <p:cNvPr id="37892" name="Picture 8" descr="heapsort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935" y="3433428"/>
            <a:ext cx="4214812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9" descr="heapsort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413" y="2235200"/>
            <a:ext cx="3529012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6904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7" descr="heapsort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26" y="3482976"/>
            <a:ext cx="4221163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Heap Sort Example</a:t>
            </a:r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Suppose we pop the maximum element of this heap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leaves a gap at the back of the array:</a:t>
            </a:r>
          </a:p>
        </p:txBody>
      </p:sp>
      <p:pic>
        <p:nvPicPr>
          <p:cNvPr id="38917" name="Picture 6" descr="heapsort0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725" y="1916114"/>
            <a:ext cx="3500438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8" name="Oval 8"/>
          <p:cNvSpPr>
            <a:spLocks noChangeArrowheads="1"/>
          </p:cNvSpPr>
          <p:nvPr/>
        </p:nvSpPr>
        <p:spPr bwMode="auto">
          <a:xfrm>
            <a:off x="4932364" y="4970463"/>
            <a:ext cx="490537" cy="577850"/>
          </a:xfrm>
          <a:prstGeom prst="ellips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42945005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Heap Sort Example</a:t>
            </a:r>
          </a:p>
        </p:txBody>
      </p:sp>
      <p:sp>
        <p:nvSpPr>
          <p:cNvPr id="3993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This is the last entry in the array, so why not fill it with the largest element?</a:t>
            </a:r>
          </a:p>
          <a:p>
            <a:endParaRPr lang="en-US" altLang="en-US">
              <a:latin typeface="Arial" charset="0"/>
              <a:cs typeface="Arial" charset="0"/>
            </a:endParaRPr>
          </a:p>
          <a:p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Repeat this process:  pop the maximum element, and then insert it at the end of the array:</a:t>
            </a:r>
          </a:p>
        </p:txBody>
      </p:sp>
      <p:pic>
        <p:nvPicPr>
          <p:cNvPr id="39940" name="Picture 7" descr="heapsort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551" y="2179638"/>
            <a:ext cx="3495675" cy="60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Picture 8" descr="heapsort0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663" y="4488126"/>
            <a:ext cx="3498850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5640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Heap Sort Example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Repeat this process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Pop and append 70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Pop and append 63</a:t>
            </a:r>
          </a:p>
        </p:txBody>
      </p:sp>
      <p:pic>
        <p:nvPicPr>
          <p:cNvPr id="40964" name="Picture 6" descr="heapsort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313" y="2276476"/>
            <a:ext cx="3498850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7" descr="heapsort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313" y="4872330"/>
            <a:ext cx="3498850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76745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Heap Sort Example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have the 4 largest elements in order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Pop and append 52</a:t>
            </a:r>
          </a:p>
          <a:p>
            <a:pPr lvl="1"/>
            <a:endParaRPr lang="en-US" altLang="en-US">
              <a:latin typeface="Arial" charset="0"/>
              <a:cs typeface="Arial" charset="0"/>
            </a:endParaRPr>
          </a:p>
          <a:p>
            <a:pPr lvl="1"/>
            <a:endParaRPr lang="en-US" altLang="en-US">
              <a:latin typeface="Arial" charset="0"/>
              <a:cs typeface="Arial" charset="0"/>
            </a:endParaRPr>
          </a:p>
          <a:p>
            <a:pPr lvl="1"/>
            <a:endParaRPr lang="en-US" altLang="en-US">
              <a:latin typeface="Arial" charset="0"/>
              <a:cs typeface="Arial" charset="0"/>
            </a:endParaRPr>
          </a:p>
          <a:p>
            <a:pPr lvl="1"/>
            <a:endParaRPr lang="en-US" altLang="en-US">
              <a:latin typeface="Arial" charset="0"/>
              <a:cs typeface="Arial" charset="0"/>
            </a:endParaRPr>
          </a:p>
          <a:p>
            <a:pPr lvl="1"/>
            <a:endParaRPr lang="en-US" altLang="en-US">
              <a:latin typeface="Arial" charset="0"/>
              <a:cs typeface="Arial" charset="0"/>
            </a:endParaRP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Pop and append 46</a:t>
            </a:r>
          </a:p>
        </p:txBody>
      </p:sp>
      <p:pic>
        <p:nvPicPr>
          <p:cNvPr id="41988" name="Picture 7" descr="heapsort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313" y="4873752"/>
            <a:ext cx="3498850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6" descr="heapsort0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313" y="2276476"/>
            <a:ext cx="3498850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12363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Heap Sort Example</a:t>
            </a:r>
          </a:p>
        </p:txBody>
      </p:sp>
      <p:sp>
        <p:nvSpPr>
          <p:cNvPr id="4301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Continuing...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Pop and append 34</a:t>
            </a:r>
          </a:p>
          <a:p>
            <a:pPr lvl="1"/>
            <a:endParaRPr lang="en-US" altLang="en-US">
              <a:latin typeface="Arial" charset="0"/>
              <a:cs typeface="Arial" charset="0"/>
            </a:endParaRPr>
          </a:p>
          <a:p>
            <a:pPr lvl="1"/>
            <a:endParaRPr lang="en-US" altLang="en-US">
              <a:latin typeface="Arial" charset="0"/>
              <a:cs typeface="Arial" charset="0"/>
            </a:endParaRPr>
          </a:p>
          <a:p>
            <a:pPr lvl="1"/>
            <a:endParaRPr lang="en-US" altLang="en-US">
              <a:latin typeface="Arial" charset="0"/>
              <a:cs typeface="Arial" charset="0"/>
            </a:endParaRPr>
          </a:p>
          <a:p>
            <a:pPr lvl="1"/>
            <a:endParaRPr lang="en-US" altLang="en-US">
              <a:latin typeface="Arial" charset="0"/>
              <a:cs typeface="Arial" charset="0"/>
            </a:endParaRPr>
          </a:p>
          <a:p>
            <a:pPr lvl="1"/>
            <a:endParaRPr lang="en-US" altLang="en-US">
              <a:latin typeface="Arial" charset="0"/>
              <a:cs typeface="Arial" charset="0"/>
            </a:endParaRP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Pop and append 28</a:t>
            </a:r>
          </a:p>
        </p:txBody>
      </p:sp>
      <p:pic>
        <p:nvPicPr>
          <p:cNvPr id="43012" name="Picture 7" descr="heapsort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313" y="4873752"/>
            <a:ext cx="3498850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Picture 6" descr="heapsort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313" y="2276476"/>
            <a:ext cx="3498850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70040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Finally, we can pop 17, insert it into the 2</a:t>
            </a:r>
            <a:r>
              <a:rPr lang="en-US" altLang="en-US" baseline="30000">
                <a:latin typeface="Arial" charset="0"/>
                <a:cs typeface="Arial" charset="0"/>
              </a:rPr>
              <a:t>nd</a:t>
            </a:r>
            <a:r>
              <a:rPr lang="en-US" altLang="en-US">
                <a:latin typeface="Arial" charset="0"/>
                <a:cs typeface="Arial" charset="0"/>
              </a:rPr>
              <a:t> location, and the resulting array is sorted</a:t>
            </a:r>
          </a:p>
        </p:txBody>
      </p:sp>
      <p:pic>
        <p:nvPicPr>
          <p:cNvPr id="44035" name="Picture 6" descr="heapsort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313" y="2276476"/>
            <a:ext cx="3498850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Heap Sort Example</a:t>
            </a:r>
          </a:p>
        </p:txBody>
      </p:sp>
    </p:spTree>
    <p:extLst>
      <p:ext uri="{BB962C8B-B14F-4D97-AF65-F5344CB8AC3E}">
        <p14:creationId xmlns:p14="http://schemas.microsoft.com/office/powerpoint/2010/main" val="1343485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Sort the following 12 entries using heap sort</a:t>
            </a:r>
          </a:p>
          <a:p>
            <a:pPr algn="ctr"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34, 15, 65, 59, 79, 42, 40, 80, 50, 61, 23, 46</a:t>
            </a:r>
          </a:p>
        </p:txBody>
      </p:sp>
      <p:sp>
        <p:nvSpPr>
          <p:cNvPr id="4505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Black Board Example</a:t>
            </a:r>
          </a:p>
        </p:txBody>
      </p:sp>
    </p:spTree>
    <p:extLst>
      <p:ext uri="{BB962C8B-B14F-4D97-AF65-F5344CB8AC3E}">
        <p14:creationId xmlns:p14="http://schemas.microsoft.com/office/powerpoint/2010/main" val="810927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In-place Implementation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Problem: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solution requires additional memory, that is, a min-heap of size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Arial" charset="0"/>
                <a:cs typeface="Arial" charset="0"/>
              </a:rPr>
              <a:t> 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requires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memory and is therefore not in place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Is it possible to perform a heap sort in place, that is, require at most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(1)</a:t>
            </a:r>
            <a:r>
              <a:rPr lang="en-US" altLang="en-US" dirty="0">
                <a:latin typeface="Arial" charset="0"/>
                <a:cs typeface="Arial" charset="0"/>
              </a:rPr>
              <a:t> memory (a few extra variables)?</a:t>
            </a:r>
          </a:p>
        </p:txBody>
      </p:sp>
    </p:spTree>
    <p:extLst>
      <p:ext uri="{BB962C8B-B14F-4D97-AF65-F5344CB8AC3E}">
        <p14:creationId xmlns:p14="http://schemas.microsoft.com/office/powerpoint/2010/main" val="38104166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err="1">
                <a:latin typeface="Arial" charset="0"/>
                <a:cs typeface="Arial" charset="0"/>
              </a:rPr>
              <a:t>Heapification</a:t>
            </a:r>
            <a:r>
              <a:rPr lang="en-US" altLang="en-US" dirty="0">
                <a:latin typeface="Arial" charset="0"/>
                <a:cs typeface="Arial" charset="0"/>
              </a:rPr>
              <a:t> runs in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Popping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Arial" charset="0"/>
                <a:cs typeface="Arial" charset="0"/>
              </a:rPr>
              <a:t> items from a heap of size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Arial" charset="0"/>
                <a:cs typeface="Arial" charset="0"/>
              </a:rPr>
              <a:t>, as we saw, runs in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))</a:t>
            </a:r>
            <a:r>
              <a:rPr lang="en-US" altLang="en-US" dirty="0">
                <a:latin typeface="Arial" charset="0"/>
                <a:cs typeface="Arial" charset="0"/>
              </a:rPr>
              <a:t> time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We are only making one additional copy into the blank left at the end of the array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Therefore, the total algorithm will run in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))</a:t>
            </a:r>
            <a:r>
              <a:rPr lang="en-US" altLang="en-US" dirty="0">
                <a:latin typeface="Arial" charset="0"/>
                <a:cs typeface="Arial" charset="0"/>
              </a:rPr>
              <a:t> time</a:t>
            </a:r>
          </a:p>
        </p:txBody>
      </p:sp>
      <p:sp>
        <p:nvSpPr>
          <p:cNvPr id="4608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Heap Sort</a:t>
            </a:r>
          </a:p>
        </p:txBody>
      </p:sp>
    </p:spTree>
    <p:extLst>
      <p:ext uri="{BB962C8B-B14F-4D97-AF65-F5344CB8AC3E}">
        <p14:creationId xmlns:p14="http://schemas.microsoft.com/office/powerpoint/2010/main" val="37709749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Heap Sort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There are no worst-case scenarios for heap sort</a:t>
            </a:r>
          </a:p>
          <a:p>
            <a:pPr lvl="1"/>
            <a:r>
              <a:rPr lang="en-US" altLang="en-US" dirty="0" err="1">
                <a:latin typeface="Arial" charset="0"/>
                <a:cs typeface="Arial" charset="0"/>
              </a:rPr>
              <a:t>Dequeuing</a:t>
            </a:r>
            <a:r>
              <a:rPr lang="en-US" altLang="en-US" dirty="0">
                <a:latin typeface="Arial" charset="0"/>
                <a:cs typeface="Arial" charset="0"/>
              </a:rPr>
              <a:t> from the heap will always require the same number of operations regardless of the distribution of values in the heap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marL="360363" indent="-360363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There is one best case:  if all the entries are identical, then the run time is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original order may speed up the </a:t>
            </a:r>
            <a:r>
              <a:rPr lang="en-US" altLang="en-US" i="1" dirty="0" err="1">
                <a:latin typeface="Arial" charset="0"/>
                <a:cs typeface="Arial" charset="0"/>
              </a:rPr>
              <a:t>heapification</a:t>
            </a:r>
            <a:r>
              <a:rPr lang="en-US" altLang="en-US" dirty="0">
                <a:latin typeface="Arial" charset="0"/>
                <a:cs typeface="Arial" charset="0"/>
              </a:rPr>
              <a:t>, however, this would only speed up an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portion of the algorithm</a:t>
            </a:r>
          </a:p>
        </p:txBody>
      </p:sp>
    </p:spTree>
    <p:extLst>
      <p:ext uri="{BB962C8B-B14F-4D97-AF65-F5344CB8AC3E}">
        <p14:creationId xmlns:p14="http://schemas.microsoft.com/office/powerpoint/2010/main" val="28319898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Run-time Summary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following table summarizes the run-times of heap sort</a:t>
            </a:r>
          </a:p>
        </p:txBody>
      </p:sp>
      <p:graphicFrame>
        <p:nvGraphicFramePr>
          <p:cNvPr id="140333" name="Group 45"/>
          <p:cNvGraphicFramePr>
            <a:graphicFrameLocks noGrp="1"/>
          </p:cNvGraphicFramePr>
          <p:nvPr/>
        </p:nvGraphicFramePr>
        <p:xfrm>
          <a:off x="2207568" y="2276872"/>
          <a:ext cx="7777038" cy="1828800"/>
        </p:xfrm>
        <a:graphic>
          <a:graphicData uri="http://schemas.openxmlformats.org/drawingml/2006/table">
            <a:tbl>
              <a:tblPr/>
              <a:tblGrid>
                <a:gridCol w="1512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0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Run 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Comments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Worst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</a:rPr>
                        <a:t>Q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ln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))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 worst case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Average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</a:rPr>
                        <a:t>Q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ln(</a:t>
                      </a:r>
                      <a:r>
                        <a:rPr kumimoji="0" 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))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Best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</a:rPr>
                        <a:t>Q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All or most entries are the same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43919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Summary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have seen our first in-place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))</a:t>
            </a:r>
            <a:r>
              <a:rPr lang="en-US" altLang="en-US" dirty="0">
                <a:latin typeface="Arial" charset="0"/>
                <a:cs typeface="Arial" charset="0"/>
              </a:rPr>
              <a:t> sorting algorithm: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Convert the unsorted list into a max-heap as complete array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Pop the top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Arial" charset="0"/>
                <a:cs typeface="Arial" charset="0"/>
              </a:rPr>
              <a:t> times and place that object into the vacancy at the end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It requires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(1)</a:t>
            </a:r>
            <a:r>
              <a:rPr lang="en-US" altLang="en-US" dirty="0">
                <a:latin typeface="Arial" charset="0"/>
                <a:cs typeface="Arial" charset="0"/>
              </a:rPr>
              <a:t> additional memory—it is truly in-place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It is a nice algorithm; however, we will see two other faster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algorithms; however: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Merge sort requires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additional memory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Quick sort requires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))</a:t>
            </a:r>
            <a:r>
              <a:rPr lang="en-US" altLang="en-US" dirty="0">
                <a:latin typeface="Arial" charset="0"/>
                <a:cs typeface="Arial" charset="0"/>
              </a:rPr>
              <a:t> additional memory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900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5" descr="maxheap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751" y="2947231"/>
            <a:ext cx="3608911" cy="2337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In-place Implementation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Instead of implementing a min-heap, consider a max-heap: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heap where the maximum element is at the top of the heap and the next to be popped</a:t>
            </a:r>
          </a:p>
        </p:txBody>
      </p:sp>
    </p:spTree>
    <p:extLst>
      <p:ext uri="{BB962C8B-B14F-4D97-AF65-F5344CB8AC3E}">
        <p14:creationId xmlns:p14="http://schemas.microsoft.com/office/powerpoint/2010/main" val="3686255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1" descr="maxhe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576" y="3368676"/>
            <a:ext cx="2735263" cy="173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In-place </a:t>
            </a:r>
            <a:r>
              <a:rPr lang="en-US" altLang="en-US" dirty="0" err="1">
                <a:latin typeface="Arial" charset="0"/>
                <a:cs typeface="Arial" charset="0"/>
              </a:rPr>
              <a:t>Heapification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Now, consider this unsorted array: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array represents the following complete tree: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is neither a min-heap, max-heap, or binary search tree</a:t>
            </a:r>
          </a:p>
        </p:txBody>
      </p:sp>
      <p:pic>
        <p:nvPicPr>
          <p:cNvPr id="15365" name="Picture 18" descr="heapsort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6" y="2076451"/>
            <a:ext cx="3313113" cy="42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5440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1" descr="maxhe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576" y="3357564"/>
            <a:ext cx="2735263" cy="173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In-place Heapification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508794"/>
            <a:ext cx="10515600" cy="5130801"/>
          </a:xfrm>
        </p:spPr>
        <p:txBody>
          <a:bodyPr>
            <a:normAutofit fontScale="92500" lnSpcReduction="20000"/>
          </a:bodyPr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Now, consider this unsorted array: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Additionally, because arrays start at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en-US" dirty="0">
                <a:latin typeface="Arial" charset="0"/>
                <a:cs typeface="Arial" charset="0"/>
              </a:rPr>
              <a:t> (we started at entry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en-US" dirty="0">
                <a:latin typeface="Arial" charset="0"/>
                <a:cs typeface="Arial" charset="0"/>
              </a:rPr>
              <a:t> for binary heaps) , we need different formulas for the children and parent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formulas are now: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	Children	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2*k + 1   2*k + 2</a:t>
            </a: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	Parent		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(k + 1)/2 - 1</a:t>
            </a:r>
          </a:p>
        </p:txBody>
      </p:sp>
      <p:pic>
        <p:nvPicPr>
          <p:cNvPr id="16389" name="Picture 18" descr="heapsort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6" y="2076451"/>
            <a:ext cx="3313113" cy="42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2001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In-place </a:t>
            </a:r>
            <a:r>
              <a:rPr lang="en-US" altLang="en-US" dirty="0" err="1">
                <a:latin typeface="Arial" charset="0"/>
                <a:cs typeface="Arial" charset="0"/>
              </a:rPr>
              <a:t>Heapification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Can we convert this complete tree into a max heap?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Restriction: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operation must be done in-place</a:t>
            </a:r>
          </a:p>
        </p:txBody>
      </p:sp>
      <p:pic>
        <p:nvPicPr>
          <p:cNvPr id="17412" name="Picture 21" descr="maxhe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576" y="3357564"/>
            <a:ext cx="2735263" cy="173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0847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In-place </a:t>
            </a:r>
            <a:r>
              <a:rPr lang="en-US" altLang="en-US" dirty="0" err="1">
                <a:latin typeface="Arial" charset="0"/>
                <a:cs typeface="Arial" charset="0"/>
              </a:rPr>
              <a:t>Heapification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0363" indent="-360363">
              <a:buNone/>
            </a:pPr>
            <a:r>
              <a:rPr lang="en-CA" dirty="0"/>
              <a:t>	Two strategies:</a:t>
            </a:r>
          </a:p>
          <a:p>
            <a:pPr lvl="1"/>
            <a:r>
              <a:rPr lang="en-CA" dirty="0"/>
              <a:t>Assume 46 is a max-heap and keep inserting the next element into the existing heap (similar to the strategy for insertion sort)</a:t>
            </a:r>
          </a:p>
          <a:p>
            <a:pPr lvl="1"/>
            <a:r>
              <a:rPr lang="en-CA" dirty="0"/>
              <a:t>Start from the back:  note that all leaf nodes are already max heaps, and then make corrections so that previous nodes also form max heaps</a:t>
            </a:r>
          </a:p>
        </p:txBody>
      </p:sp>
      <p:pic>
        <p:nvPicPr>
          <p:cNvPr id="4" name="Picture 21" descr="maxhe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576" y="3357564"/>
            <a:ext cx="2735263" cy="173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9928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3464</TotalTime>
  <Words>1540</Words>
  <Application>Microsoft Macintosh PowerPoint</Application>
  <PresentationFormat>Widescreen</PresentationFormat>
  <Paragraphs>250</Paragraphs>
  <Slides>43</Slides>
  <Notes>41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Calibri</vt:lpstr>
      <vt:lpstr>Calibri Light</vt:lpstr>
      <vt:lpstr>Consolas</vt:lpstr>
      <vt:lpstr>Symbol</vt:lpstr>
      <vt:lpstr>Times New Roman</vt:lpstr>
      <vt:lpstr>Office Theme</vt:lpstr>
      <vt:lpstr>Equation</vt:lpstr>
      <vt:lpstr>CS 2420: Heap Sort</vt:lpstr>
      <vt:lpstr>Outline</vt:lpstr>
      <vt:lpstr>Heap Sort</vt:lpstr>
      <vt:lpstr>In-place Implementation</vt:lpstr>
      <vt:lpstr>In-place Implementation</vt:lpstr>
      <vt:lpstr>In-place Heapification</vt:lpstr>
      <vt:lpstr>In-place Heapification</vt:lpstr>
      <vt:lpstr>In-place Heapification</vt:lpstr>
      <vt:lpstr>In-place Heapification</vt:lpstr>
      <vt:lpstr>In-place Heapification</vt:lpstr>
      <vt:lpstr>In-place Heapification</vt:lpstr>
      <vt:lpstr>In-place Heapification</vt:lpstr>
      <vt:lpstr>In-place Heapification</vt:lpstr>
      <vt:lpstr>In-place Heapification</vt:lpstr>
      <vt:lpstr>In-place Heapification</vt:lpstr>
      <vt:lpstr>In-place Heapification</vt:lpstr>
      <vt:lpstr>In-place Heapification</vt:lpstr>
      <vt:lpstr>In-place Heapification</vt:lpstr>
      <vt:lpstr>In-place Heapification</vt:lpstr>
      <vt:lpstr>In-place Heapification</vt:lpstr>
      <vt:lpstr>In-place Heapification</vt:lpstr>
      <vt:lpstr>Run-time Analysis of Heapify</vt:lpstr>
      <vt:lpstr>Run-time Analysis of Heapify</vt:lpstr>
      <vt:lpstr>Run-time Analysis of Heapify</vt:lpstr>
      <vt:lpstr>Run-time Analysis of Heapify</vt:lpstr>
      <vt:lpstr>Example Heap Sort</vt:lpstr>
      <vt:lpstr>Example Heap Sort</vt:lpstr>
      <vt:lpstr>Example Heap Sort</vt:lpstr>
      <vt:lpstr>Example Heap Sort</vt:lpstr>
      <vt:lpstr>Example Heap Sort</vt:lpstr>
      <vt:lpstr>Example Heap Sort</vt:lpstr>
      <vt:lpstr>Heap Sort Example</vt:lpstr>
      <vt:lpstr>Heap Sort Example</vt:lpstr>
      <vt:lpstr>Heap Sort Example</vt:lpstr>
      <vt:lpstr>Heap Sort Example</vt:lpstr>
      <vt:lpstr>Heap Sort Example</vt:lpstr>
      <vt:lpstr>Heap Sort Example</vt:lpstr>
      <vt:lpstr>Heap Sort Example</vt:lpstr>
      <vt:lpstr>Black Board Example</vt:lpstr>
      <vt:lpstr>Heap Sort</vt:lpstr>
      <vt:lpstr>Heap Sort</vt:lpstr>
      <vt:lpstr>Run-time 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Pao-I Chen</dc:creator>
  <cp:lastModifiedBy>Tsung-Wei Huang</cp:lastModifiedBy>
  <cp:revision>1009</cp:revision>
  <cp:lastPrinted>2021-08-18T02:54:38Z</cp:lastPrinted>
  <dcterms:created xsi:type="dcterms:W3CDTF">2021-01-05T18:50:35Z</dcterms:created>
  <dcterms:modified xsi:type="dcterms:W3CDTF">2021-11-09T23:33:37Z</dcterms:modified>
</cp:coreProperties>
</file>